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5"/>
  </p:handoutMasterIdLst>
  <p:sldIdLst>
    <p:sldId id="257" r:id="rId2"/>
    <p:sldId id="301" r:id="rId3"/>
    <p:sldId id="346" r:id="rId4"/>
    <p:sldId id="276" r:id="rId5"/>
    <p:sldId id="280" r:id="rId6"/>
    <p:sldId id="347" r:id="rId7"/>
    <p:sldId id="281" r:id="rId8"/>
    <p:sldId id="282" r:id="rId9"/>
    <p:sldId id="287" r:id="rId10"/>
    <p:sldId id="342" r:id="rId11"/>
    <p:sldId id="343" r:id="rId12"/>
    <p:sldId id="284" r:id="rId13"/>
    <p:sldId id="285" r:id="rId14"/>
    <p:sldId id="286" r:id="rId15"/>
    <p:sldId id="341" r:id="rId16"/>
    <p:sldId id="296" r:id="rId17"/>
    <p:sldId id="297" r:id="rId18"/>
    <p:sldId id="344" r:id="rId19"/>
    <p:sldId id="288" r:id="rId20"/>
    <p:sldId id="289" r:id="rId21"/>
    <p:sldId id="290" r:id="rId22"/>
    <p:sldId id="291" r:id="rId23"/>
    <p:sldId id="292" r:id="rId24"/>
    <p:sldId id="294" r:id="rId25"/>
    <p:sldId id="300" r:id="rId26"/>
    <p:sldId id="303" r:id="rId27"/>
    <p:sldId id="314" r:id="rId28"/>
    <p:sldId id="315" r:id="rId29"/>
    <p:sldId id="345" r:id="rId30"/>
    <p:sldId id="321" r:id="rId31"/>
    <p:sldId id="326" r:id="rId32"/>
    <p:sldId id="338" r:id="rId33"/>
    <p:sldId id="340" r:id="rId34"/>
  </p:sldIdLst>
  <p:sldSz cx="9144000" cy="6858000" type="screen4x3"/>
  <p:notesSz cx="69977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99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pPr>
              <a:defRPr/>
            </a:pPr>
            <a:fld id="{C6505872-86AC-400E-9340-DBD8E19594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14053-B115-4882-895A-E403B693C5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7F1F0-ACD3-4EBF-A54A-04B40BAE2D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2652A-458A-4D4F-8433-5641EBD901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A69F3-DFC4-461A-88BC-3C75FC7DB4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73933-D24A-40D4-B594-CD7FF8D67D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0FB69-2388-4EE8-B279-B5F576960D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91314C-EC5E-4776-9D3B-F158113C78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45414B-241F-450D-B563-D1A2EF88B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D2522-8CBB-45E4-8D59-0001BD1DD0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4C916-F05A-4094-A0EC-1F60F9B7B7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33DD2-2149-4578-9B11-6F8EA107BB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25B1016-BEC3-4D0B-83C1-396B0052DD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Corp_K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7925" y="2525713"/>
            <a:ext cx="6786563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2133600" y="5486400"/>
            <a:ext cx="5334000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990033"/>
                </a:solidFill>
              </a:rPr>
              <a:t>Bruce Raley</a:t>
            </a:r>
            <a:r>
              <a:rPr lang="en-US">
                <a:solidFill>
                  <a:srgbClr val="990033"/>
                </a:solidFill>
              </a:rPr>
              <a:t>                                                          Director of Leadership and Evangelism  T&amp;E</a:t>
            </a:r>
            <a:r>
              <a:rPr lang="en-US"/>
              <a:t>                                                               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838200" y="1066800"/>
            <a:ext cx="7543800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7200" baseline="-25000"/>
              <a:t>Name </a:t>
            </a:r>
          </a:p>
          <a:p>
            <a:pPr eaLnBrk="0" hangingPunct="0"/>
            <a:r>
              <a:rPr lang="en-US" sz="7200" baseline="-25000"/>
              <a:t>institutions, businesses</a:t>
            </a:r>
            <a:r>
              <a:rPr lang="en-US" sz="6600" baseline="-25000"/>
              <a:t>,</a:t>
            </a:r>
            <a:r>
              <a:rPr lang="en-US" sz="6600"/>
              <a:t> </a:t>
            </a:r>
          </a:p>
          <a:p>
            <a:pPr eaLnBrk="0" hangingPunct="0"/>
            <a:r>
              <a:rPr lang="en-US" sz="6600" baseline="-25000"/>
              <a:t>and organizations </a:t>
            </a:r>
          </a:p>
          <a:p>
            <a:pPr eaLnBrk="0" hangingPunct="0"/>
            <a:r>
              <a:rPr lang="en-US" sz="6600" baseline="-25000"/>
              <a:t>that have changed culture…</a:t>
            </a:r>
          </a:p>
          <a:p>
            <a:pPr eaLnBrk="0" hangingPunct="0">
              <a:spcBef>
                <a:spcPct val="50000"/>
              </a:spcBef>
            </a:pPr>
            <a:endParaRPr lang="en-US" sz="6600" baseline="-250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838200" y="1676400"/>
            <a:ext cx="7391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5400">
                <a:solidFill>
                  <a:srgbClr val="990033"/>
                </a:solidFill>
              </a:rPr>
              <a:t>Can Sunday School?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04800" y="1981200"/>
            <a:ext cx="251460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/>
              <a:t>Five Program Church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Sunday School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Discipleship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Men’s Brotherhood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WMU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Music ministry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505200" y="1981200"/>
            <a:ext cx="251460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/>
              <a:t>What’s     Hot        Now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Music changed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Methodologies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Seeker services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Promise keepers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endParaRPr lang="en-US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248400" y="1981200"/>
            <a:ext cx="2514600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/>
              <a:t>Customized Church    Era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Intentional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Discipleship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Process driven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Simplistic, Focused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en-US"/>
              <a:t>Individualistic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Char char="Ø"/>
            </a:pPr>
            <a:endParaRPr lang="en-US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>
            <a:off x="2514600" y="2819400"/>
            <a:ext cx="1371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5334000" y="2819400"/>
            <a:ext cx="1371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0" y="5791200"/>
            <a:ext cx="266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>
                <a:solidFill>
                  <a:srgbClr val="0000CC"/>
                </a:solidFill>
              </a:rPr>
              <a:t>50’s – 70’s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248400" y="5791200"/>
            <a:ext cx="266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>
                <a:solidFill>
                  <a:srgbClr val="0000CC"/>
                </a:solidFill>
              </a:rPr>
              <a:t>‘04 –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3276600" y="5791200"/>
            <a:ext cx="2667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>
                <a:solidFill>
                  <a:srgbClr val="0000CC"/>
                </a:solidFill>
              </a:rPr>
              <a:t>80’s – 00’s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609600" y="1905000"/>
            <a:ext cx="8153400" cy="394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8800" b="1">
                <a:solidFill>
                  <a:srgbClr val="990033"/>
                </a:solidFill>
                <a:latin typeface="Scholar" pitchFamily="18" charset="0"/>
              </a:rPr>
              <a:t>Missional ?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4000" b="1">
                <a:solidFill>
                  <a:schemeClr val="tx2"/>
                </a:solidFill>
                <a:latin typeface="Scholar" pitchFamily="18" charset="0"/>
              </a:rPr>
              <a:t>What does it mean?</a:t>
            </a:r>
            <a:r>
              <a:rPr lang="en-US" sz="6600" b="1">
                <a:solidFill>
                  <a:schemeClr val="tx2"/>
                </a:solidFill>
                <a:latin typeface="Scholar" pitchFamily="18" charset="0"/>
              </a:rPr>
              <a:t>                    		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09600" y="762000"/>
            <a:ext cx="815340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8800" b="1">
                <a:solidFill>
                  <a:srgbClr val="990033"/>
                </a:solidFill>
                <a:latin typeface="Scholar" pitchFamily="18" charset="0"/>
              </a:rPr>
              <a:t>Missional...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6000" b="1">
                <a:solidFill>
                  <a:srgbClr val="990033"/>
                </a:solidFill>
                <a:latin typeface="Scholar" pitchFamily="18" charset="0"/>
              </a:rPr>
              <a:t>Mission projects?     Mission trips?         Mission offerings?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6600" b="1">
                <a:solidFill>
                  <a:schemeClr val="tx2"/>
                </a:solidFill>
                <a:latin typeface="Scholar" pitchFamily="18" charset="0"/>
              </a:rPr>
              <a:t>		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209800" y="2209800"/>
            <a:ext cx="6324600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>
                <a:solidFill>
                  <a:schemeClr val="tx2"/>
                </a:solidFill>
              </a:rPr>
              <a:t>A missional Sunday School</a:t>
            </a:r>
            <a:r>
              <a:rPr lang="en-US" sz="3200">
                <a:solidFill>
                  <a:schemeClr val="tx2"/>
                </a:solidFill>
              </a:rPr>
              <a:t>…</a:t>
            </a:r>
          </a:p>
          <a:p>
            <a:pPr algn="ctr" eaLnBrk="0" hangingPunct="0">
              <a:spcBef>
                <a:spcPct val="50000"/>
              </a:spcBef>
            </a:pPr>
            <a:endParaRPr lang="en-US">
              <a:solidFill>
                <a:schemeClr val="tx2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sz="3200">
                <a:solidFill>
                  <a:schemeClr val="tx2"/>
                </a:solidFill>
              </a:rPr>
              <a:t>A reproducing community of authentic disciples being equipped as missionaries sent by God to live and proclaim His Word in their world.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209800" y="2057400"/>
            <a:ext cx="6324600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>
                <a:solidFill>
                  <a:schemeClr val="tx2"/>
                </a:solidFill>
              </a:rPr>
              <a:t>A missional Sunday School </a:t>
            </a:r>
            <a:r>
              <a:rPr lang="en-US" sz="2400" b="1">
                <a:solidFill>
                  <a:srgbClr val="990033"/>
                </a:solidFill>
              </a:rPr>
              <a:t>balances </a:t>
            </a:r>
            <a:r>
              <a:rPr lang="en-US" sz="2400" b="1">
                <a:solidFill>
                  <a:schemeClr val="tx2"/>
                </a:solidFill>
              </a:rPr>
              <a:t>with a goal of reproducing disciples equipped to live and proclaim His Word in their world.</a:t>
            </a:r>
            <a:endParaRPr lang="en-US" sz="2400">
              <a:solidFill>
                <a:schemeClr val="tx2"/>
              </a:solidFill>
            </a:endParaRP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Gives a clear purpose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Strategy is based upon context of the        	mission field and capacity of God’s 	people</a:t>
            </a:r>
          </a:p>
          <a:p>
            <a:pPr eaLnBrk="0" hangingPunct="0">
              <a:spcBef>
                <a:spcPct val="50000"/>
              </a:spcBef>
            </a:pPr>
            <a:endParaRPr lang="en-US" sz="2400">
              <a:solidFill>
                <a:schemeClr val="tx2"/>
              </a:solidFill>
            </a:endParaRPr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0" y="3962400"/>
            <a:ext cx="2895600" cy="2438400"/>
          </a:xfrm>
          <a:prstGeom prst="wedgeEllipseCallout">
            <a:avLst>
              <a:gd name="adj1" fmla="val 47750"/>
              <a:gd name="adj2" fmla="val -50847"/>
            </a:avLst>
          </a:prstGeom>
          <a:solidFill>
            <a:srgbClr val="6600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n-US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04800" y="4267200"/>
            <a:ext cx="2362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 b="1">
                <a:solidFill>
                  <a:schemeClr val="bg1"/>
                </a:solidFill>
              </a:rPr>
              <a:t>What is purpose of Sunday School?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Pj0409268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276600" y="228600"/>
            <a:ext cx="2667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>
                <a:solidFill>
                  <a:schemeClr val="tx2"/>
                </a:solidFill>
                <a:latin typeface="Arial Black" pitchFamily="34" charset="0"/>
              </a:rPr>
              <a:t>Balance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Pj0409268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276600" y="228600"/>
            <a:ext cx="2667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>
                <a:solidFill>
                  <a:schemeClr val="tx2"/>
                </a:solidFill>
                <a:latin typeface="Arial Black" pitchFamily="34" charset="0"/>
              </a:rPr>
              <a:t>Balance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52400" y="4572000"/>
            <a:ext cx="2590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Biblical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477000" y="4648200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Relevant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Pj0409268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276600" y="228600"/>
            <a:ext cx="2667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>
                <a:solidFill>
                  <a:schemeClr val="tx2"/>
                </a:solidFill>
                <a:latin typeface="Arial Black" pitchFamily="34" charset="0"/>
              </a:rPr>
              <a:t>Balance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52400" y="4572000"/>
            <a:ext cx="2590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/>
              <a:t>Biblical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477000" y="4648200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/>
              <a:t>Relevant</a:t>
            </a:r>
          </a:p>
        </p:txBody>
      </p:sp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2590800" y="1371600"/>
            <a:ext cx="4419600" cy="3124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CHALLENGE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Challenge: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903288" y="1555750"/>
            <a:ext cx="7578725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/>
              <a:t>It</a:t>
            </a:r>
            <a:r>
              <a:rPr lang="en-US" sz="3200"/>
              <a:t> is not difficult to be biblical if you don’t care about being relevant…</a:t>
            </a:r>
          </a:p>
          <a:p>
            <a:pPr>
              <a:spcBef>
                <a:spcPct val="50000"/>
              </a:spcBef>
            </a:pPr>
            <a:r>
              <a:rPr lang="en-US" sz="4000" b="1"/>
              <a:t>And</a:t>
            </a:r>
            <a:r>
              <a:rPr lang="en-US" sz="3200"/>
              <a:t> it is not difficult to be relevant if you don’t care about being biblical…</a:t>
            </a:r>
          </a:p>
          <a:p>
            <a:pPr>
              <a:spcBef>
                <a:spcPct val="50000"/>
              </a:spcBef>
            </a:pPr>
            <a:r>
              <a:rPr lang="en-US" sz="4000" b="1"/>
              <a:t>The</a:t>
            </a:r>
            <a:r>
              <a:rPr lang="en-US" sz="3200"/>
              <a:t> real challenge in Bible teaching, preaching and disciple-making is to be both at the same time.</a:t>
            </a:r>
          </a:p>
          <a:p>
            <a:pPr algn="r">
              <a:spcBef>
                <a:spcPct val="50000"/>
              </a:spcBef>
            </a:pPr>
            <a:r>
              <a:rPr lang="en-US" sz="1600"/>
              <a:t>Dr. Gary Bredfeldt</a:t>
            </a:r>
          </a:p>
          <a:p>
            <a:pPr>
              <a:spcBef>
                <a:spcPct val="50000"/>
              </a:spcBef>
            </a:pPr>
            <a:endParaRPr lang="en-US" sz="1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0"/>
            <a:ext cx="508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819400" y="0"/>
            <a:ext cx="3505200" cy="6858000"/>
          </a:xfrm>
          <a:prstGeom prst="rect">
            <a:avLst/>
          </a:prstGeom>
          <a:solidFill>
            <a:srgbClr val="00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4572000" y="0"/>
            <a:ext cx="0" cy="6858000"/>
          </a:xfrm>
          <a:prstGeom prst="line">
            <a:avLst/>
          </a:prstGeom>
          <a:noFill/>
          <a:ln w="76200">
            <a:solidFill>
              <a:srgbClr val="FFFF00"/>
            </a:solidFill>
            <a:prstDash val="lgDash"/>
            <a:round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6629400" y="1752600"/>
            <a:ext cx="22860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0000CC"/>
                </a:solidFill>
              </a:rPr>
              <a:t>Ditch of Isolation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52400" y="1676400"/>
            <a:ext cx="25908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0000CC"/>
                </a:solidFill>
              </a:rPr>
              <a:t>Ditch of Accommodation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683000" y="2438400"/>
            <a:ext cx="1828800" cy="822325"/>
          </a:xfrm>
          <a:prstGeom prst="rect">
            <a:avLst/>
          </a:prstGeom>
          <a:solidFill>
            <a:srgbClr val="000000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FFFF00"/>
                </a:solidFill>
                <a:latin typeface="Times New Roman" pitchFamily="18" charset="0"/>
              </a:rPr>
              <a:t>Biblical Balance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6384925" y="5791200"/>
            <a:ext cx="275907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Separatist Fundamentalism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6858000" y="2971800"/>
            <a:ext cx="19050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Biblical, but not relevant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33400" y="3048000"/>
            <a:ext cx="1905000" cy="11874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Relevant, but not biblical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874963" y="0"/>
            <a:ext cx="3449637" cy="822325"/>
          </a:xfrm>
          <a:prstGeom prst="rect">
            <a:avLst/>
          </a:prstGeom>
          <a:solidFill>
            <a:srgbClr val="000000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rgbClr val="FFFF00"/>
                </a:solidFill>
              </a:rPr>
              <a:t>“The Evangelical Option”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6629400" y="4191000"/>
            <a:ext cx="2286000" cy="16033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i="1"/>
              <a:t>“…obscurantist, angry, and separatist fundamentalism…”</a:t>
            </a:r>
          </a:p>
          <a:p>
            <a:pPr algn="ctr">
              <a:spcBef>
                <a:spcPct val="50000"/>
              </a:spcBef>
            </a:pPr>
            <a:endParaRPr lang="en-US"/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304800" y="4648200"/>
            <a:ext cx="2286000" cy="11287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/>
              <a:t>“… </a:t>
            </a:r>
            <a:r>
              <a:rPr lang="en-US" b="1" i="1"/>
              <a:t>revisionist compromise…”</a:t>
            </a:r>
          </a:p>
          <a:p>
            <a:pPr algn="ctr">
              <a:spcBef>
                <a:spcPct val="50000"/>
              </a:spcBef>
            </a:pPr>
            <a:endParaRPr lang="en-US" sz="2000"/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152400" y="5791200"/>
            <a:ext cx="2562225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Emergent Postmodernism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Pj0409268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276600" y="228600"/>
            <a:ext cx="2667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>
                <a:solidFill>
                  <a:schemeClr val="tx2"/>
                </a:solidFill>
                <a:latin typeface="Arial Black" pitchFamily="34" charset="0"/>
              </a:rPr>
              <a:t>Balance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28600" y="4572000"/>
            <a:ext cx="2438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Internal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477000" y="4648200"/>
            <a:ext cx="2286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External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981200" y="2362200"/>
            <a:ext cx="6705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200" b="1">
                <a:solidFill>
                  <a:schemeClr val="tx2"/>
                </a:solidFill>
              </a:rPr>
              <a:t>Internal Focus vs. External Focus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2133600" y="2590800"/>
            <a:ext cx="6324600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endParaRPr lang="en-US" sz="2800" b="1">
              <a:solidFill>
                <a:schemeClr val="tx2"/>
              </a:solidFill>
            </a:endParaRP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Equipping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Formation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Encouragement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Accountability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30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30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30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30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30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30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057400" y="2590800"/>
            <a:ext cx="6324600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</a:rPr>
              <a:t>Internal Focus vs. External Focus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Formation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Encouragement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Equipping</a:t>
            </a:r>
          </a:p>
          <a:p>
            <a:pPr lvl="1"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Accountability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562600" y="3276600"/>
            <a:ext cx="32004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sz="2400">
                <a:solidFill>
                  <a:schemeClr val="tx2"/>
                </a:solidFill>
              </a:rPr>
              <a:t> Ministry with           	neighbors</a:t>
            </a:r>
          </a:p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chemeClr val="tx2"/>
                </a:solidFill>
              </a:rPr>
              <a:t> </a:t>
            </a:r>
            <a:r>
              <a:rPr lang="en-US" sz="2400">
                <a:solidFill>
                  <a:schemeClr val="tx2"/>
                </a:solidFill>
              </a:rPr>
              <a:t>Among the nations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Pj0409268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276600" y="228600"/>
            <a:ext cx="2667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>
                <a:solidFill>
                  <a:schemeClr val="tx2"/>
                </a:solidFill>
                <a:latin typeface="Arial Black" pitchFamily="34" charset="0"/>
              </a:rPr>
              <a:t>Balance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orp red_wn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8725" y="5943600"/>
            <a:ext cx="15636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228600"/>
            <a:ext cx="5514975" cy="631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057400" y="762000"/>
            <a:ext cx="6781800" cy="515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4000" b="1"/>
              <a:t>CONNECT</a:t>
            </a:r>
            <a:r>
              <a:rPr lang="en-US" sz="2800"/>
              <a:t> with God and Others                        		– Fellowship</a:t>
            </a:r>
          </a:p>
          <a:p>
            <a:pPr eaLnBrk="0" hangingPunct="0">
              <a:spcBef>
                <a:spcPct val="50000"/>
              </a:spcBef>
            </a:pPr>
            <a:r>
              <a:rPr lang="en-US" sz="4000" b="1"/>
              <a:t>GROW</a:t>
            </a:r>
            <a:r>
              <a:rPr lang="en-US" sz="2800"/>
              <a:t> in Christ Through His Word                     		– Discipleship</a:t>
            </a:r>
          </a:p>
          <a:p>
            <a:pPr eaLnBrk="0" hangingPunct="0">
              <a:spcBef>
                <a:spcPct val="50000"/>
              </a:spcBef>
            </a:pPr>
            <a:r>
              <a:rPr lang="en-US" sz="4000" b="1"/>
              <a:t>SERVE</a:t>
            </a:r>
            <a:r>
              <a:rPr lang="en-US" sz="2800"/>
              <a:t> Church and Community                           		– Ministry</a:t>
            </a:r>
          </a:p>
          <a:p>
            <a:pPr eaLnBrk="0" hangingPunct="0">
              <a:spcBef>
                <a:spcPct val="50000"/>
              </a:spcBef>
            </a:pPr>
            <a:r>
              <a:rPr lang="en-US" sz="4000" b="1"/>
              <a:t>GO</a:t>
            </a:r>
            <a:r>
              <a:rPr lang="en-US" sz="2800"/>
              <a:t> tell others about Jesus                                     		-Evangelism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676400" y="533400"/>
            <a:ext cx="69342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800"/>
              <a:t>All Sunday School groups should be involved in all four areas: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3600" b="1"/>
              <a:t>CONNECT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3600" b="1"/>
              <a:t>GROW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3600" b="1"/>
              <a:t>SERVE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3600" b="1"/>
              <a:t>GO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8000" b="1"/>
              <a:t>RIGHT?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Oval 2"/>
          <p:cNvSpPr>
            <a:spLocks noChangeArrowheads="1"/>
          </p:cNvSpPr>
          <p:nvPr/>
        </p:nvSpPr>
        <p:spPr bwMode="auto">
          <a:xfrm>
            <a:off x="1143000" y="152400"/>
            <a:ext cx="7315200" cy="6477000"/>
          </a:xfrm>
          <a:prstGeom prst="ellips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55" name="Line 3"/>
          <p:cNvSpPr>
            <a:spLocks noChangeShapeType="1"/>
          </p:cNvSpPr>
          <p:nvPr/>
        </p:nvSpPr>
        <p:spPr bwMode="auto">
          <a:xfrm>
            <a:off x="1143000" y="3429000"/>
            <a:ext cx="7315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4800600" y="152400"/>
            <a:ext cx="0" cy="647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828800" y="1752600"/>
            <a:ext cx="274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000"/>
              <a:t>CONNECT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828800" y="4267200"/>
            <a:ext cx="274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000"/>
              <a:t>SERVE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5029200" y="1676400"/>
            <a:ext cx="274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000"/>
              <a:t>GROW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4953000" y="4191000"/>
            <a:ext cx="274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000"/>
              <a:t>GO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533400" y="1828800"/>
            <a:ext cx="8305800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6600" b="1"/>
              <a:t>Reality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sz="4000"/>
              <a:t>Depending upon the PURPOSE of the group…one is usually dominant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Oval 2"/>
          <p:cNvSpPr>
            <a:spLocks noChangeArrowheads="1"/>
          </p:cNvSpPr>
          <p:nvPr/>
        </p:nvSpPr>
        <p:spPr bwMode="auto">
          <a:xfrm>
            <a:off x="1524000" y="228600"/>
            <a:ext cx="2819400" cy="2895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3" name="Line 3"/>
          <p:cNvSpPr>
            <a:spLocks noChangeShapeType="1"/>
          </p:cNvSpPr>
          <p:nvPr/>
        </p:nvSpPr>
        <p:spPr bwMode="auto">
          <a:xfrm>
            <a:off x="1524000" y="1600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 flipH="1">
            <a:off x="1981200" y="1600200"/>
            <a:ext cx="9144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5" name="Line 5"/>
          <p:cNvSpPr>
            <a:spLocks noChangeShapeType="1"/>
          </p:cNvSpPr>
          <p:nvPr/>
        </p:nvSpPr>
        <p:spPr bwMode="auto">
          <a:xfrm>
            <a:off x="2895600" y="1600200"/>
            <a:ext cx="9906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905000" y="914400"/>
            <a:ext cx="205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Grow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600200" y="16764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Connect</a:t>
            </a: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3124200" y="1676400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Serve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2057400" y="2209800"/>
            <a:ext cx="167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Go</a:t>
            </a:r>
          </a:p>
        </p:txBody>
      </p:sp>
      <p:sp>
        <p:nvSpPr>
          <p:cNvPr id="25610" name="Oval 10"/>
          <p:cNvSpPr>
            <a:spLocks noChangeArrowheads="1"/>
          </p:cNvSpPr>
          <p:nvPr/>
        </p:nvSpPr>
        <p:spPr bwMode="auto">
          <a:xfrm>
            <a:off x="5791200" y="3657600"/>
            <a:ext cx="2819400" cy="2895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1" name="Line 11"/>
          <p:cNvSpPr>
            <a:spLocks noChangeShapeType="1"/>
          </p:cNvSpPr>
          <p:nvPr/>
        </p:nvSpPr>
        <p:spPr bwMode="auto">
          <a:xfrm>
            <a:off x="5791200" y="17526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2" name="Line 12"/>
          <p:cNvSpPr>
            <a:spLocks noChangeShapeType="1"/>
          </p:cNvSpPr>
          <p:nvPr/>
        </p:nvSpPr>
        <p:spPr bwMode="auto">
          <a:xfrm flipH="1">
            <a:off x="6248400" y="1752600"/>
            <a:ext cx="9144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3" name="Line 13"/>
          <p:cNvSpPr>
            <a:spLocks noChangeShapeType="1"/>
          </p:cNvSpPr>
          <p:nvPr/>
        </p:nvSpPr>
        <p:spPr bwMode="auto">
          <a:xfrm>
            <a:off x="7162800" y="1752600"/>
            <a:ext cx="9906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4" name="Text Box 14"/>
          <p:cNvSpPr txBox="1">
            <a:spLocks noChangeArrowheads="1"/>
          </p:cNvSpPr>
          <p:nvPr/>
        </p:nvSpPr>
        <p:spPr bwMode="auto">
          <a:xfrm>
            <a:off x="6172200" y="4419600"/>
            <a:ext cx="205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Go</a:t>
            </a:r>
          </a:p>
        </p:txBody>
      </p:sp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5867400" y="18288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Grow</a:t>
            </a:r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7391400" y="1828800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Serve</a:t>
            </a:r>
          </a:p>
        </p:txBody>
      </p:sp>
      <p:sp>
        <p:nvSpPr>
          <p:cNvPr id="25617" name="Text Box 17"/>
          <p:cNvSpPr txBox="1">
            <a:spLocks noChangeArrowheads="1"/>
          </p:cNvSpPr>
          <p:nvPr/>
        </p:nvSpPr>
        <p:spPr bwMode="auto">
          <a:xfrm>
            <a:off x="6400800" y="2514600"/>
            <a:ext cx="167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Go</a:t>
            </a:r>
          </a:p>
        </p:txBody>
      </p:sp>
      <p:sp>
        <p:nvSpPr>
          <p:cNvPr id="25618" name="Oval 18"/>
          <p:cNvSpPr>
            <a:spLocks noChangeArrowheads="1"/>
          </p:cNvSpPr>
          <p:nvPr/>
        </p:nvSpPr>
        <p:spPr bwMode="auto">
          <a:xfrm>
            <a:off x="5791200" y="304800"/>
            <a:ext cx="2819400" cy="2895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9" name="Line 19"/>
          <p:cNvSpPr>
            <a:spLocks noChangeShapeType="1"/>
          </p:cNvSpPr>
          <p:nvPr/>
        </p:nvSpPr>
        <p:spPr bwMode="auto">
          <a:xfrm>
            <a:off x="5791200" y="5105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20" name="Line 20"/>
          <p:cNvSpPr>
            <a:spLocks noChangeShapeType="1"/>
          </p:cNvSpPr>
          <p:nvPr/>
        </p:nvSpPr>
        <p:spPr bwMode="auto">
          <a:xfrm flipH="1">
            <a:off x="6248400" y="5105400"/>
            <a:ext cx="9144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21" name="Line 21"/>
          <p:cNvSpPr>
            <a:spLocks noChangeShapeType="1"/>
          </p:cNvSpPr>
          <p:nvPr/>
        </p:nvSpPr>
        <p:spPr bwMode="auto">
          <a:xfrm>
            <a:off x="7162800" y="5105400"/>
            <a:ext cx="9906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22" name="Text Box 22"/>
          <p:cNvSpPr txBox="1">
            <a:spLocks noChangeArrowheads="1"/>
          </p:cNvSpPr>
          <p:nvPr/>
        </p:nvSpPr>
        <p:spPr bwMode="auto">
          <a:xfrm>
            <a:off x="6248400" y="914400"/>
            <a:ext cx="205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Connect</a:t>
            </a:r>
          </a:p>
        </p:txBody>
      </p:sp>
      <p:sp>
        <p:nvSpPr>
          <p:cNvPr id="25623" name="Text Box 23"/>
          <p:cNvSpPr txBox="1">
            <a:spLocks noChangeArrowheads="1"/>
          </p:cNvSpPr>
          <p:nvPr/>
        </p:nvSpPr>
        <p:spPr bwMode="auto">
          <a:xfrm>
            <a:off x="5867400" y="51816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Connect</a:t>
            </a:r>
          </a:p>
        </p:txBody>
      </p:sp>
      <p:sp>
        <p:nvSpPr>
          <p:cNvPr id="25624" name="Text Box 24"/>
          <p:cNvSpPr txBox="1">
            <a:spLocks noChangeArrowheads="1"/>
          </p:cNvSpPr>
          <p:nvPr/>
        </p:nvSpPr>
        <p:spPr bwMode="auto">
          <a:xfrm>
            <a:off x="7391400" y="5181600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Serve</a:t>
            </a:r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auto">
          <a:xfrm>
            <a:off x="6324600" y="5715000"/>
            <a:ext cx="167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Grow</a:t>
            </a:r>
          </a:p>
        </p:txBody>
      </p:sp>
      <p:sp>
        <p:nvSpPr>
          <p:cNvPr id="25626" name="Oval 26"/>
          <p:cNvSpPr>
            <a:spLocks noChangeArrowheads="1"/>
          </p:cNvSpPr>
          <p:nvPr/>
        </p:nvSpPr>
        <p:spPr bwMode="auto">
          <a:xfrm>
            <a:off x="1600200" y="3581400"/>
            <a:ext cx="2819400" cy="2895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27" name="Line 27"/>
          <p:cNvSpPr>
            <a:spLocks noChangeShapeType="1"/>
          </p:cNvSpPr>
          <p:nvPr/>
        </p:nvSpPr>
        <p:spPr bwMode="auto">
          <a:xfrm>
            <a:off x="1600200" y="5105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28" name="Line 28"/>
          <p:cNvSpPr>
            <a:spLocks noChangeShapeType="1"/>
          </p:cNvSpPr>
          <p:nvPr/>
        </p:nvSpPr>
        <p:spPr bwMode="auto">
          <a:xfrm flipH="1">
            <a:off x="2133600" y="5105400"/>
            <a:ext cx="9144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29" name="Line 29"/>
          <p:cNvSpPr>
            <a:spLocks noChangeShapeType="1"/>
          </p:cNvSpPr>
          <p:nvPr/>
        </p:nvSpPr>
        <p:spPr bwMode="auto">
          <a:xfrm>
            <a:off x="3048000" y="5105400"/>
            <a:ext cx="838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auto">
          <a:xfrm>
            <a:off x="2057400" y="4267200"/>
            <a:ext cx="205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Serve</a:t>
            </a:r>
          </a:p>
        </p:txBody>
      </p:sp>
      <p:sp>
        <p:nvSpPr>
          <p:cNvPr id="25631" name="Text Box 31"/>
          <p:cNvSpPr txBox="1">
            <a:spLocks noChangeArrowheads="1"/>
          </p:cNvSpPr>
          <p:nvPr/>
        </p:nvSpPr>
        <p:spPr bwMode="auto">
          <a:xfrm>
            <a:off x="1676400" y="51816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Connect</a:t>
            </a:r>
          </a:p>
        </p:txBody>
      </p:sp>
      <p:sp>
        <p:nvSpPr>
          <p:cNvPr id="25632" name="Text Box 32"/>
          <p:cNvSpPr txBox="1">
            <a:spLocks noChangeArrowheads="1"/>
          </p:cNvSpPr>
          <p:nvPr/>
        </p:nvSpPr>
        <p:spPr bwMode="auto">
          <a:xfrm>
            <a:off x="3200400" y="5181600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Grow</a:t>
            </a:r>
          </a:p>
        </p:txBody>
      </p:sp>
      <p:sp>
        <p:nvSpPr>
          <p:cNvPr id="25633" name="Text Box 33"/>
          <p:cNvSpPr txBox="1">
            <a:spLocks noChangeArrowheads="1"/>
          </p:cNvSpPr>
          <p:nvPr/>
        </p:nvSpPr>
        <p:spPr bwMode="auto">
          <a:xfrm>
            <a:off x="2133600" y="5791200"/>
            <a:ext cx="167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Go</a:t>
            </a:r>
          </a:p>
        </p:txBody>
      </p:sp>
      <p:sp>
        <p:nvSpPr>
          <p:cNvPr id="25634" name="WordArt 34"/>
          <p:cNvSpPr>
            <a:spLocks noChangeArrowheads="1" noChangeShapeType="1" noTextEdit="1"/>
          </p:cNvSpPr>
          <p:nvPr/>
        </p:nvSpPr>
        <p:spPr bwMode="auto">
          <a:xfrm>
            <a:off x="3352800" y="152400"/>
            <a:ext cx="1676400" cy="7524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Discipleship</a:t>
            </a:r>
          </a:p>
        </p:txBody>
      </p:sp>
      <p:sp>
        <p:nvSpPr>
          <p:cNvPr id="25635" name="WordArt 35"/>
          <p:cNvSpPr>
            <a:spLocks noChangeArrowheads="1" noChangeShapeType="1" noTextEdit="1"/>
          </p:cNvSpPr>
          <p:nvPr/>
        </p:nvSpPr>
        <p:spPr bwMode="auto">
          <a:xfrm>
            <a:off x="7315200" y="3505200"/>
            <a:ext cx="1371600" cy="981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Evangelism</a:t>
            </a:r>
          </a:p>
        </p:txBody>
      </p:sp>
      <p:sp>
        <p:nvSpPr>
          <p:cNvPr id="25636" name="WordArt 36"/>
          <p:cNvSpPr>
            <a:spLocks noChangeArrowheads="1" noChangeShapeType="1" noTextEdit="1"/>
          </p:cNvSpPr>
          <p:nvPr/>
        </p:nvSpPr>
        <p:spPr bwMode="auto">
          <a:xfrm>
            <a:off x="7467600" y="152400"/>
            <a:ext cx="1219200" cy="904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Fellowship</a:t>
            </a:r>
          </a:p>
        </p:txBody>
      </p:sp>
      <p:sp>
        <p:nvSpPr>
          <p:cNvPr id="25637" name="WordArt 37"/>
          <p:cNvSpPr>
            <a:spLocks noChangeArrowheads="1" noChangeShapeType="1" noTextEdit="1"/>
          </p:cNvSpPr>
          <p:nvPr/>
        </p:nvSpPr>
        <p:spPr bwMode="auto">
          <a:xfrm>
            <a:off x="3581400" y="3505200"/>
            <a:ext cx="1219200" cy="904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Ministry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209800" y="2209800"/>
            <a:ext cx="6324600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>
                <a:solidFill>
                  <a:schemeClr val="tx2"/>
                </a:solidFill>
              </a:rPr>
              <a:t>A missional Sunday School</a:t>
            </a:r>
            <a:r>
              <a:rPr lang="en-US" sz="3200">
                <a:solidFill>
                  <a:schemeClr val="tx2"/>
                </a:solidFill>
              </a:rPr>
              <a:t>…</a:t>
            </a:r>
          </a:p>
          <a:p>
            <a:pPr algn="ctr" eaLnBrk="0" hangingPunct="0">
              <a:spcBef>
                <a:spcPct val="50000"/>
              </a:spcBef>
            </a:pPr>
            <a:endParaRPr lang="en-US">
              <a:solidFill>
                <a:schemeClr val="tx2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sz="3200">
                <a:solidFill>
                  <a:schemeClr val="tx2"/>
                </a:solidFill>
              </a:rPr>
              <a:t>A reproducing community of authentic disciples being equipped as missionaries sent by God to live and proclaim His Word in their world.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209800" y="2209800"/>
            <a:ext cx="6324600" cy="427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>
                <a:solidFill>
                  <a:schemeClr val="tx2"/>
                </a:solidFill>
              </a:rPr>
              <a:t>Integrated Components of a Missional Posture:</a:t>
            </a:r>
            <a:endParaRPr lang="en-US" sz="3200">
              <a:solidFill>
                <a:schemeClr val="tx2"/>
              </a:solidFill>
            </a:endParaRP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2"/>
                </a:solidFill>
              </a:rPr>
              <a:t> Concept of our Collective </a:t>
            </a:r>
            <a:r>
              <a:rPr lang="en-US" sz="2800" b="1">
                <a:solidFill>
                  <a:srgbClr val="990033"/>
                </a:solidFill>
              </a:rPr>
              <a:t>Purpose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2"/>
                </a:solidFill>
              </a:rPr>
              <a:t> Our </a:t>
            </a:r>
            <a:r>
              <a:rPr lang="en-US" sz="2800">
                <a:solidFill>
                  <a:srgbClr val="990033"/>
                </a:solidFill>
              </a:rPr>
              <a:t>Culture</a:t>
            </a:r>
            <a:endParaRPr lang="en-US" sz="4000">
              <a:solidFill>
                <a:srgbClr val="990033"/>
              </a:solidFill>
            </a:endParaRP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2"/>
                </a:solidFill>
              </a:rPr>
              <a:t> Our </a:t>
            </a:r>
            <a:r>
              <a:rPr lang="en-US" sz="2800">
                <a:solidFill>
                  <a:srgbClr val="990033"/>
                </a:solidFill>
              </a:rPr>
              <a:t>Capacity</a:t>
            </a:r>
            <a:r>
              <a:rPr lang="en-US" sz="2800">
                <a:solidFill>
                  <a:schemeClr val="tx2"/>
                </a:solidFill>
              </a:rPr>
              <a:t> 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chemeClr val="tx2"/>
                </a:solidFill>
              </a:rPr>
              <a:t> </a:t>
            </a:r>
            <a:r>
              <a:rPr lang="en-US" sz="2800">
                <a:solidFill>
                  <a:srgbClr val="990033"/>
                </a:solidFill>
              </a:rPr>
              <a:t>Content of the Gospel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endParaRPr lang="en-US" sz="28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0"/>
            <a:ext cx="7086600" cy="675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133600" y="2667000"/>
            <a:ext cx="6324600" cy="302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>
                <a:solidFill>
                  <a:schemeClr val="tx2"/>
                </a:solidFill>
              </a:rPr>
              <a:t>Content of the Gospel</a:t>
            </a:r>
            <a:endParaRPr lang="en-US" sz="3200">
              <a:solidFill>
                <a:schemeClr val="tx2"/>
              </a:solidFill>
            </a:endParaRP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sz="3200">
                <a:solidFill>
                  <a:schemeClr val="tx2"/>
                </a:solidFill>
              </a:rPr>
              <a:t> </a:t>
            </a:r>
            <a:r>
              <a:rPr lang="en-US" sz="2800">
                <a:solidFill>
                  <a:schemeClr val="tx2"/>
                </a:solidFill>
              </a:rPr>
              <a:t>Teach the Bible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2"/>
                </a:solidFill>
              </a:rPr>
              <a:t> Have a systematic approach to Bible 	study</a:t>
            </a:r>
          </a:p>
          <a:p>
            <a:pPr eaLnBrk="0" hangingPunct="0">
              <a:spcBef>
                <a:spcPct val="50000"/>
              </a:spcBef>
              <a:buFontTx/>
              <a:buChar char="•"/>
            </a:pPr>
            <a:r>
              <a:rPr lang="en-US" sz="2800">
                <a:solidFill>
                  <a:schemeClr val="tx2"/>
                </a:solidFill>
              </a:rPr>
              <a:t> Foundational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209800" y="2209800"/>
            <a:ext cx="6324600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b="1">
                <a:solidFill>
                  <a:schemeClr val="tx2"/>
                </a:solidFill>
              </a:rPr>
              <a:t>A missional Sunday School</a:t>
            </a:r>
            <a:r>
              <a:rPr lang="en-US" sz="3200">
                <a:solidFill>
                  <a:schemeClr val="tx2"/>
                </a:solidFill>
              </a:rPr>
              <a:t>…</a:t>
            </a:r>
          </a:p>
          <a:p>
            <a:pPr algn="ctr" eaLnBrk="0" hangingPunct="0">
              <a:spcBef>
                <a:spcPct val="50000"/>
              </a:spcBef>
            </a:pPr>
            <a:endParaRPr lang="en-US">
              <a:solidFill>
                <a:schemeClr val="tx2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sz="3200">
                <a:solidFill>
                  <a:schemeClr val="tx2"/>
                </a:solidFill>
              </a:rPr>
              <a:t>A reproducing community of authentic disciples being equipped as missionaries sent by God to live and proclaim His Word in their world.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 rot="-1761465">
            <a:off x="304800" y="685800"/>
            <a:ext cx="312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990033"/>
                </a:solidFill>
              </a:rPr>
              <a:t>Individual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 rot="1493069">
            <a:off x="228600" y="5181600"/>
            <a:ext cx="3352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990033"/>
                </a:solidFill>
              </a:rPr>
              <a:t>Corporate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 rot="1410730">
            <a:off x="2819400" y="990600"/>
            <a:ext cx="3429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990033"/>
                </a:solidFill>
              </a:rPr>
              <a:t>Group Bible Study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 rot="-1141536">
            <a:off x="6003925" y="5475288"/>
            <a:ext cx="312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990033"/>
                </a:solidFill>
              </a:rPr>
              <a:t>Class Missions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 rot="-487806">
            <a:off x="457200" y="2819400"/>
            <a:ext cx="441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>
                <a:solidFill>
                  <a:srgbClr val="990033"/>
                </a:solidFill>
              </a:rPr>
              <a:t>Daily Godly Lifestyle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685800" y="838200"/>
            <a:ext cx="8305800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800"/>
              <a:t>Those who are most successful in the last paradigm often have the most difficulty moving ahead in the next.</a:t>
            </a:r>
          </a:p>
          <a:p>
            <a:pPr algn="r" eaLnBrk="0" hangingPunct="0">
              <a:spcBef>
                <a:spcPct val="50000"/>
              </a:spcBef>
            </a:pPr>
            <a:endParaRPr lang="en-US" sz="1600" u="sng"/>
          </a:p>
          <a:p>
            <a:pPr algn="r" eaLnBrk="0" hangingPunct="0">
              <a:spcBef>
                <a:spcPct val="50000"/>
              </a:spcBef>
            </a:pPr>
            <a:endParaRPr lang="en-US" sz="1600" u="sng"/>
          </a:p>
          <a:p>
            <a:pPr algn="r" eaLnBrk="0" hangingPunct="0">
              <a:spcBef>
                <a:spcPct val="50000"/>
              </a:spcBef>
            </a:pPr>
            <a:r>
              <a:rPr lang="en-US" sz="1600" u="sng"/>
              <a:t>11 Innovations in the Local Church</a:t>
            </a:r>
          </a:p>
          <a:p>
            <a:pPr algn="r" eaLnBrk="0" hangingPunct="0">
              <a:spcBef>
                <a:spcPct val="50000"/>
              </a:spcBef>
            </a:pPr>
            <a:r>
              <a:rPr lang="en-US" sz="1600"/>
              <a:t>Elmer Towns  Ed Stetzer  Warren Bird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676400" y="457200"/>
            <a:ext cx="7239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7200"/>
              <a:t>What do we want to produce?</a:t>
            </a:r>
          </a:p>
        </p:txBody>
      </p:sp>
      <p:pic>
        <p:nvPicPr>
          <p:cNvPr id="32771" name="Picture 3" descr="MPj0422591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581400"/>
            <a:ext cx="3124200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4" descr="MPj0438654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3657600"/>
            <a:ext cx="327660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4648200" y="228600"/>
            <a:ext cx="4114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600" b="1"/>
              <a:t>Missional  Sunday School</a:t>
            </a: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6019800" y="3124200"/>
            <a:ext cx="18288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</a:rPr>
              <a:t>Ministry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</a:rPr>
              <a:t>Missions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4419600" y="3276600"/>
            <a:ext cx="106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</a:rPr>
              <a:t>Sunday School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438400" y="3657600"/>
            <a:ext cx="762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/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514600" y="3657600"/>
            <a:ext cx="160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chemeClr val="tx2"/>
                </a:solidFill>
              </a:rPr>
              <a:t>Worship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5029200" y="60960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>
                <a:solidFill>
                  <a:schemeClr val="tx2"/>
                </a:solidFill>
              </a:rPr>
              <a:t>LOST WORLD</a:t>
            </a:r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3200400" y="3429000"/>
            <a:ext cx="8382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1" name="Line 9"/>
          <p:cNvSpPr>
            <a:spLocks noChangeShapeType="1"/>
          </p:cNvSpPr>
          <p:nvPr/>
        </p:nvSpPr>
        <p:spPr bwMode="auto">
          <a:xfrm>
            <a:off x="3200400" y="4267200"/>
            <a:ext cx="8509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2" name="Line 10"/>
          <p:cNvSpPr>
            <a:spLocks noChangeShapeType="1"/>
          </p:cNvSpPr>
          <p:nvPr/>
        </p:nvSpPr>
        <p:spPr bwMode="auto">
          <a:xfrm>
            <a:off x="5257800" y="3048000"/>
            <a:ext cx="9144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3" name="Line 11"/>
          <p:cNvSpPr>
            <a:spLocks noChangeShapeType="1"/>
          </p:cNvSpPr>
          <p:nvPr/>
        </p:nvSpPr>
        <p:spPr bwMode="auto">
          <a:xfrm>
            <a:off x="5257800" y="4419600"/>
            <a:ext cx="9144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4" name="Line 12"/>
          <p:cNvSpPr>
            <a:spLocks noChangeShapeType="1"/>
          </p:cNvSpPr>
          <p:nvPr/>
        </p:nvSpPr>
        <p:spPr bwMode="auto">
          <a:xfrm>
            <a:off x="5791200" y="5410200"/>
            <a:ext cx="0" cy="6096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5" name="Line 13"/>
          <p:cNvSpPr>
            <a:spLocks noChangeShapeType="1"/>
          </p:cNvSpPr>
          <p:nvPr/>
        </p:nvSpPr>
        <p:spPr bwMode="auto">
          <a:xfrm>
            <a:off x="6781800" y="5410200"/>
            <a:ext cx="0" cy="593725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6" name="Line 14"/>
          <p:cNvSpPr>
            <a:spLocks noChangeShapeType="1"/>
          </p:cNvSpPr>
          <p:nvPr/>
        </p:nvSpPr>
        <p:spPr bwMode="auto">
          <a:xfrm>
            <a:off x="7239000" y="4495800"/>
            <a:ext cx="9144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7" name="Line 15"/>
          <p:cNvSpPr>
            <a:spLocks noChangeShapeType="1"/>
          </p:cNvSpPr>
          <p:nvPr/>
        </p:nvSpPr>
        <p:spPr bwMode="auto">
          <a:xfrm>
            <a:off x="7239000" y="2743200"/>
            <a:ext cx="914400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8" name="Line 16"/>
          <p:cNvSpPr>
            <a:spLocks noChangeShapeType="1"/>
          </p:cNvSpPr>
          <p:nvPr/>
        </p:nvSpPr>
        <p:spPr bwMode="auto">
          <a:xfrm flipV="1">
            <a:off x="5410200" y="1447800"/>
            <a:ext cx="0" cy="8382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09" name="Line 17"/>
          <p:cNvSpPr>
            <a:spLocks noChangeShapeType="1"/>
          </p:cNvSpPr>
          <p:nvPr/>
        </p:nvSpPr>
        <p:spPr bwMode="auto">
          <a:xfrm flipV="1">
            <a:off x="7010400" y="1447800"/>
            <a:ext cx="0" cy="8509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10" name="AutoShape 18"/>
          <p:cNvSpPr>
            <a:spLocks noChangeArrowheads="1"/>
          </p:cNvSpPr>
          <p:nvPr/>
        </p:nvSpPr>
        <p:spPr bwMode="auto">
          <a:xfrm>
            <a:off x="1371600" y="3124200"/>
            <a:ext cx="838200" cy="530225"/>
          </a:xfrm>
          <a:prstGeom prst="curvedRightArrow">
            <a:avLst>
              <a:gd name="adj1" fmla="val 20000"/>
              <a:gd name="adj2" fmla="val 40000"/>
              <a:gd name="adj3" fmla="val 52695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11" name="AutoShape 19"/>
          <p:cNvSpPr>
            <a:spLocks noChangeArrowheads="1"/>
          </p:cNvSpPr>
          <p:nvPr/>
        </p:nvSpPr>
        <p:spPr bwMode="auto">
          <a:xfrm rot="10655988">
            <a:off x="1371600" y="4191000"/>
            <a:ext cx="841375" cy="533400"/>
          </a:xfrm>
          <a:prstGeom prst="curvedLeftArrow">
            <a:avLst>
              <a:gd name="adj1" fmla="val 20000"/>
              <a:gd name="adj2" fmla="val 40000"/>
              <a:gd name="adj3" fmla="val 52579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12" name="Line 20"/>
          <p:cNvSpPr>
            <a:spLocks noChangeShapeType="1"/>
          </p:cNvSpPr>
          <p:nvPr/>
        </p:nvSpPr>
        <p:spPr bwMode="auto">
          <a:xfrm>
            <a:off x="2286000" y="3048000"/>
            <a:ext cx="1444625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3" name="Line 21"/>
          <p:cNvSpPr>
            <a:spLocks noChangeShapeType="1"/>
          </p:cNvSpPr>
          <p:nvPr/>
        </p:nvSpPr>
        <p:spPr bwMode="auto">
          <a:xfrm>
            <a:off x="2286000" y="3048000"/>
            <a:ext cx="0" cy="16002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4" name="Line 22"/>
          <p:cNvSpPr>
            <a:spLocks noChangeShapeType="1"/>
          </p:cNvSpPr>
          <p:nvPr/>
        </p:nvSpPr>
        <p:spPr bwMode="auto">
          <a:xfrm>
            <a:off x="2286000" y="4648200"/>
            <a:ext cx="1444625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5" name="Line 23"/>
          <p:cNvSpPr>
            <a:spLocks noChangeShapeType="1"/>
          </p:cNvSpPr>
          <p:nvPr/>
        </p:nvSpPr>
        <p:spPr bwMode="auto">
          <a:xfrm flipV="1">
            <a:off x="3276600" y="2590800"/>
            <a:ext cx="0" cy="4746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6" name="Line 24"/>
          <p:cNvSpPr>
            <a:spLocks noChangeShapeType="1"/>
          </p:cNvSpPr>
          <p:nvPr/>
        </p:nvSpPr>
        <p:spPr bwMode="auto">
          <a:xfrm>
            <a:off x="3276600" y="4648200"/>
            <a:ext cx="0" cy="3937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7" name="Line 25"/>
          <p:cNvSpPr>
            <a:spLocks noChangeShapeType="1"/>
          </p:cNvSpPr>
          <p:nvPr/>
        </p:nvSpPr>
        <p:spPr bwMode="auto">
          <a:xfrm>
            <a:off x="3276600" y="5029200"/>
            <a:ext cx="13716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8" name="Line 26"/>
          <p:cNvSpPr>
            <a:spLocks noChangeShapeType="1"/>
          </p:cNvSpPr>
          <p:nvPr/>
        </p:nvSpPr>
        <p:spPr bwMode="auto">
          <a:xfrm>
            <a:off x="4267200" y="5029200"/>
            <a:ext cx="1233488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19" name="Line 27"/>
          <p:cNvSpPr>
            <a:spLocks noChangeShapeType="1"/>
          </p:cNvSpPr>
          <p:nvPr/>
        </p:nvSpPr>
        <p:spPr bwMode="auto">
          <a:xfrm>
            <a:off x="5486400" y="2590800"/>
            <a:ext cx="0" cy="24384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0" name="Line 28"/>
          <p:cNvSpPr>
            <a:spLocks noChangeShapeType="1"/>
          </p:cNvSpPr>
          <p:nvPr/>
        </p:nvSpPr>
        <p:spPr bwMode="auto">
          <a:xfrm>
            <a:off x="4267200" y="2590800"/>
            <a:ext cx="12192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1" name="Line 29"/>
          <p:cNvSpPr>
            <a:spLocks noChangeShapeType="1"/>
          </p:cNvSpPr>
          <p:nvPr/>
        </p:nvSpPr>
        <p:spPr bwMode="auto">
          <a:xfrm>
            <a:off x="3276600" y="2590800"/>
            <a:ext cx="13716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2" name="Line 30"/>
          <p:cNvSpPr>
            <a:spLocks noChangeShapeType="1"/>
          </p:cNvSpPr>
          <p:nvPr/>
        </p:nvSpPr>
        <p:spPr bwMode="auto">
          <a:xfrm>
            <a:off x="3733800" y="3048000"/>
            <a:ext cx="0" cy="16002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3" name="Line 31"/>
          <p:cNvSpPr>
            <a:spLocks noChangeShapeType="1"/>
          </p:cNvSpPr>
          <p:nvPr/>
        </p:nvSpPr>
        <p:spPr bwMode="auto">
          <a:xfrm flipV="1">
            <a:off x="4267200" y="1981200"/>
            <a:ext cx="0" cy="6096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4" name="Line 32"/>
          <p:cNvSpPr>
            <a:spLocks noChangeShapeType="1"/>
          </p:cNvSpPr>
          <p:nvPr/>
        </p:nvSpPr>
        <p:spPr bwMode="auto">
          <a:xfrm>
            <a:off x="4267200" y="1981200"/>
            <a:ext cx="3546475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5" name="Line 33"/>
          <p:cNvSpPr>
            <a:spLocks noChangeShapeType="1"/>
          </p:cNvSpPr>
          <p:nvPr/>
        </p:nvSpPr>
        <p:spPr bwMode="auto">
          <a:xfrm>
            <a:off x="4267200" y="5029200"/>
            <a:ext cx="0" cy="6858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6" name="Line 34"/>
          <p:cNvSpPr>
            <a:spLocks noChangeShapeType="1"/>
          </p:cNvSpPr>
          <p:nvPr/>
        </p:nvSpPr>
        <p:spPr bwMode="auto">
          <a:xfrm>
            <a:off x="4267200" y="5715000"/>
            <a:ext cx="3505200" cy="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7" name="Line 35"/>
          <p:cNvSpPr>
            <a:spLocks noChangeShapeType="1"/>
          </p:cNvSpPr>
          <p:nvPr/>
        </p:nvSpPr>
        <p:spPr bwMode="auto">
          <a:xfrm flipV="1">
            <a:off x="7772400" y="1981200"/>
            <a:ext cx="0" cy="372110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3828" name="Line 36"/>
          <p:cNvSpPr>
            <a:spLocks noChangeShapeType="1"/>
          </p:cNvSpPr>
          <p:nvPr/>
        </p:nvSpPr>
        <p:spPr bwMode="auto">
          <a:xfrm flipV="1">
            <a:off x="3733800" y="1905000"/>
            <a:ext cx="0" cy="8382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9" name="Line 37"/>
          <p:cNvSpPr>
            <a:spLocks noChangeShapeType="1"/>
          </p:cNvSpPr>
          <p:nvPr/>
        </p:nvSpPr>
        <p:spPr bwMode="auto">
          <a:xfrm>
            <a:off x="3733800" y="4876800"/>
            <a:ext cx="0" cy="6096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30" name="AutoShape 38"/>
          <p:cNvSpPr>
            <a:spLocks noChangeArrowheads="1"/>
          </p:cNvSpPr>
          <p:nvPr/>
        </p:nvSpPr>
        <p:spPr bwMode="auto">
          <a:xfrm rot="5400000">
            <a:off x="5865812" y="6021388"/>
            <a:ext cx="841375" cy="533400"/>
          </a:xfrm>
          <a:prstGeom prst="curvedLeftArrow">
            <a:avLst>
              <a:gd name="adj1" fmla="val 20000"/>
              <a:gd name="adj2" fmla="val 40000"/>
              <a:gd name="adj3" fmla="val 52579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31" name="AutoShape 39"/>
          <p:cNvSpPr>
            <a:spLocks noChangeArrowheads="1"/>
          </p:cNvSpPr>
          <p:nvPr/>
        </p:nvSpPr>
        <p:spPr bwMode="auto">
          <a:xfrm rot="-5197325">
            <a:off x="5713412" y="1144588"/>
            <a:ext cx="841375" cy="533400"/>
          </a:xfrm>
          <a:prstGeom prst="curvedLeftArrow">
            <a:avLst>
              <a:gd name="adj1" fmla="val 20000"/>
              <a:gd name="adj2" fmla="val 40000"/>
              <a:gd name="adj3" fmla="val 52579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32" name="AutoShape 40"/>
          <p:cNvSpPr>
            <a:spLocks noChangeArrowheads="1"/>
          </p:cNvSpPr>
          <p:nvPr/>
        </p:nvSpPr>
        <p:spPr bwMode="auto">
          <a:xfrm>
            <a:off x="8001000" y="5029200"/>
            <a:ext cx="841375" cy="533400"/>
          </a:xfrm>
          <a:prstGeom prst="curvedLeftArrow">
            <a:avLst>
              <a:gd name="adj1" fmla="val 20000"/>
              <a:gd name="adj2" fmla="val 40000"/>
              <a:gd name="adj3" fmla="val 52579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33" name="AutoShape 41"/>
          <p:cNvSpPr>
            <a:spLocks noChangeArrowheads="1"/>
          </p:cNvSpPr>
          <p:nvPr/>
        </p:nvSpPr>
        <p:spPr bwMode="auto">
          <a:xfrm rot="-144012">
            <a:off x="8001000" y="1905000"/>
            <a:ext cx="841375" cy="533400"/>
          </a:xfrm>
          <a:prstGeom prst="curvedLeftArrow">
            <a:avLst>
              <a:gd name="adj1" fmla="val 20000"/>
              <a:gd name="adj2" fmla="val 40000"/>
              <a:gd name="adj3" fmla="val 52579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34" name="AutoShape 42"/>
          <p:cNvSpPr>
            <a:spLocks noChangeArrowheads="1"/>
          </p:cNvSpPr>
          <p:nvPr/>
        </p:nvSpPr>
        <p:spPr bwMode="auto">
          <a:xfrm rot="5400000">
            <a:off x="3275012" y="5335588"/>
            <a:ext cx="841375" cy="533400"/>
          </a:xfrm>
          <a:prstGeom prst="curvedLeftArrow">
            <a:avLst>
              <a:gd name="adj1" fmla="val 20000"/>
              <a:gd name="adj2" fmla="val 40000"/>
              <a:gd name="adj3" fmla="val 52579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35" name="AutoShape 43"/>
          <p:cNvSpPr>
            <a:spLocks noChangeArrowheads="1"/>
          </p:cNvSpPr>
          <p:nvPr/>
        </p:nvSpPr>
        <p:spPr bwMode="auto">
          <a:xfrm rot="-5400000">
            <a:off x="3351212" y="1677988"/>
            <a:ext cx="841375" cy="533400"/>
          </a:xfrm>
          <a:prstGeom prst="curvedLeftArrow">
            <a:avLst>
              <a:gd name="adj1" fmla="val 20000"/>
              <a:gd name="adj2" fmla="val 40000"/>
              <a:gd name="adj3" fmla="val 52579"/>
            </a:avLst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36" name="Line 44"/>
          <p:cNvSpPr>
            <a:spLocks noChangeShapeType="1"/>
          </p:cNvSpPr>
          <p:nvPr/>
        </p:nvSpPr>
        <p:spPr bwMode="auto">
          <a:xfrm flipV="1">
            <a:off x="2819400" y="2057400"/>
            <a:ext cx="0" cy="8382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37" name="Line 45"/>
          <p:cNvSpPr>
            <a:spLocks noChangeShapeType="1"/>
          </p:cNvSpPr>
          <p:nvPr/>
        </p:nvSpPr>
        <p:spPr bwMode="auto">
          <a:xfrm>
            <a:off x="2667000" y="4800600"/>
            <a:ext cx="0" cy="7620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38" name="Text Box 46"/>
          <p:cNvSpPr txBox="1">
            <a:spLocks noChangeArrowheads="1"/>
          </p:cNvSpPr>
          <p:nvPr/>
        </p:nvSpPr>
        <p:spPr bwMode="auto">
          <a:xfrm rot="-1690715">
            <a:off x="152400" y="304800"/>
            <a:ext cx="4572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990033"/>
                </a:solidFill>
              </a:rPr>
              <a:t>Balance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LCorp_K_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77925" y="2525713"/>
            <a:ext cx="6786563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530</Words>
  <Application>Microsoft Office PowerPoint</Application>
  <PresentationFormat>On-screen Show (4:3)</PresentationFormat>
  <Paragraphs>155</Paragraphs>
  <Slides>33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Wingdings</vt:lpstr>
      <vt:lpstr>Scholar</vt:lpstr>
      <vt:lpstr>Arial Black</vt:lpstr>
      <vt:lpstr>Times New Roman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The Challenge: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</vt:vector>
  </TitlesOfParts>
  <Company>LifeWay Christian Resources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BRALEY</dc:creator>
  <cp:lastModifiedBy> </cp:lastModifiedBy>
  <cp:revision>5</cp:revision>
  <dcterms:created xsi:type="dcterms:W3CDTF">2008-12-02T15:29:31Z</dcterms:created>
  <dcterms:modified xsi:type="dcterms:W3CDTF">2011-05-20T12:44:54Z</dcterms:modified>
</cp:coreProperties>
</file>